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74" r:id="rId2"/>
    <p:sldId id="257" r:id="rId3"/>
    <p:sldId id="258" r:id="rId4"/>
    <p:sldId id="261" r:id="rId5"/>
    <p:sldId id="269" r:id="rId6"/>
    <p:sldId id="265" r:id="rId7"/>
    <p:sldId id="262" r:id="rId8"/>
    <p:sldId id="264" r:id="rId9"/>
    <p:sldId id="267" r:id="rId10"/>
    <p:sldId id="266" r:id="rId11"/>
    <p:sldId id="268" r:id="rId12"/>
    <p:sldId id="270" r:id="rId13"/>
    <p:sldId id="275" r:id="rId14"/>
    <p:sldId id="271" r:id="rId15"/>
    <p:sldId id="273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8" autoAdjust="0"/>
    <p:restoredTop sz="57500" autoAdjust="0"/>
  </p:normalViewPr>
  <p:slideViewPr>
    <p:cSldViewPr>
      <p:cViewPr varScale="1">
        <p:scale>
          <a:sx n="73" d="100"/>
          <a:sy n="73" d="100"/>
        </p:scale>
        <p:origin x="11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52B7D-4987-4449-960E-6E4504030BEF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3285A-9C62-4237-BE9D-181D249F19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76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3285A-9C62-4237-BE9D-181D249F19D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40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3285A-9C62-4237-BE9D-181D249F19D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626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7F140AB-4C0F-4623-9218-248DBFDF6763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38310B0-B8BF-43C9-99E3-E5E7E1369E1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3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36794" y="1556792"/>
            <a:ext cx="8435279" cy="5118897"/>
          </a:xfrm>
        </p:spPr>
        <p:txBody>
          <a:bodyPr>
            <a:normAutofit fontScale="25000" lnSpcReduction="20000"/>
          </a:bodyPr>
          <a:lstStyle/>
          <a:p>
            <a:endParaRPr lang="ru-RU" sz="7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познакомить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преподавателей техникума с современными педагогическими технологиями, их классификацией и особенностями применения в профессиональном образовании для повышения качества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</a:p>
          <a:p>
            <a:r>
              <a:rPr lang="ru-RU" sz="7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sz="7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1.оказание методической помощи педагогам в изучении и усвоении определения понятий «педагогическая технология», «классификация педагогических технологий»;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совершенствование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практических умений и навыков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преподавателей и молодых специалистов;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самостоятельности, критического мышления и творческого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подхода;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обеспечение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системности и гарантированного достижения планируемых результатов обучения.</a:t>
            </a:r>
            <a:endParaRPr lang="ru-RU" sz="7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теоретические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практические сложности использования как самого понятия «педагогические технологии», так и обозначаемого им продукта.</a:t>
            </a:r>
            <a:endParaRPr lang="ru-RU" sz="7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применение педагогических технологий – это новые возможности воздействовать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традиционный процесс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в техникуме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повышать его </a:t>
            </a:r>
            <a:r>
              <a:rPr lang="ru-RU" sz="7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для преподавателя СПО. Современному 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педагогу необходимо свободно ориентироваться в существующих образовательных технологиях, осуществлять их выбор с учетом условий, в которых придется работать.  </a:t>
            </a:r>
          </a:p>
          <a:p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633" y="332656"/>
            <a:ext cx="8229600" cy="114645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1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ПЕДАГОГИЧЕСКИЕ </a:t>
            </a:r>
            <a:r>
              <a:rPr lang="ru-RU" sz="38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ТЕХНОЛОГИИ </a:t>
            </a:r>
            <a:br>
              <a:rPr lang="ru-RU" sz="38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ТЕХНИКУМЕ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584" y="6022709"/>
            <a:ext cx="802432" cy="8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5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ОПРЕДЕЛЕНИЕ  ПТ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СТРУКТУРА ПТ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КРИТЕРИИ ПТ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КЛАССИФИКАЦИЯ ПТ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ПТ</a:t>
            </a:r>
          </a:p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ПРЕИМУЩЕСТВА ПТ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950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2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204864"/>
            <a:ext cx="8568951" cy="4176464"/>
          </a:xfrm>
        </p:spPr>
        <p:txBody>
          <a:bodyPr>
            <a:normAutofit fontScale="92500" lnSpcReduction="10000"/>
          </a:bodyPr>
          <a:lstStyle/>
          <a:p>
            <a:r>
              <a:rPr lang="ru-RU" sz="2200" b="1" dirty="0">
                <a:solidFill>
                  <a:srgbClr val="002060"/>
                </a:solidFill>
                <a:latin typeface="Times New Roman"/>
                <a:ea typeface="Times New Roman"/>
              </a:rPr>
              <a:t>Педагогическая </a:t>
            </a:r>
            <a:r>
              <a:rPr lang="ru-RU" sz="22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технология - это </a:t>
            </a:r>
            <a:r>
              <a:rPr lang="ru-RU" sz="22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 системная </a:t>
            </a:r>
            <a:r>
              <a:rPr lang="ru-RU" sz="2200" b="1" dirty="0">
                <a:solidFill>
                  <a:srgbClr val="002060"/>
                </a:solidFill>
                <a:latin typeface="Times New Roman"/>
                <a:ea typeface="Times New Roman"/>
              </a:rPr>
              <a:t>совокупность и порядок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002060"/>
                </a:solidFill>
                <a:latin typeface="Times New Roman"/>
                <a:ea typeface="Times New Roman"/>
              </a:rPr>
              <a:t>функционирования всех личностных, инструментальных и методологических </a:t>
            </a:r>
            <a:r>
              <a:rPr lang="ru-RU" sz="22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средств, используемых </a:t>
            </a:r>
            <a:r>
              <a:rPr lang="ru-RU" sz="2200" b="1" dirty="0">
                <a:solidFill>
                  <a:srgbClr val="002060"/>
                </a:solidFill>
                <a:latin typeface="Times New Roman"/>
                <a:ea typeface="Times New Roman"/>
              </a:rPr>
              <a:t>для достижения педагогических </a:t>
            </a:r>
            <a:r>
              <a:rPr lang="ru-RU" sz="22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целей. </a:t>
            </a:r>
            <a:endParaRPr lang="ru-RU" sz="22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к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обучению: </a:t>
            </a:r>
          </a:p>
          <a:p>
            <a:pPr marL="0" indent="0" algn="ctr">
              <a:buNone/>
            </a:pPr>
            <a:endParaRPr lang="ru-RU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fontAlgn="base">
              <a:buFont typeface="Wingdings" panose="05000000000000000000" pitchFamily="2" charset="2"/>
              <a:buChar char="§"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диагностируемых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целей, ориентированных на достижение запланированного результата обучения. </a:t>
            </a:r>
          </a:p>
          <a:p>
            <a:pPr lvl="3" fontAlgn="base">
              <a:buFont typeface="Wingdings" panose="05000000000000000000" pitchFamily="2" charset="2"/>
              <a:buChar char="§"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хода обучения в соответствии с учебными целями.  </a:t>
            </a:r>
          </a:p>
          <a:p>
            <a:pPr lvl="3" fontAlgn="base">
              <a:buFont typeface="Wingdings" panose="05000000000000000000" pitchFamily="2" charset="2"/>
              <a:buChar char="§"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текущих результатов и их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коррекция. 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fontAlgn="base">
              <a:buFont typeface="Wingdings" panose="05000000000000000000" pitchFamily="2" charset="2"/>
              <a:buChar char="§"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оценка результатов. 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ПЕДАГОГИЧЕСКАЯ ТЕХНОЛОГИЯ?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5978957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22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204864"/>
            <a:ext cx="7814733" cy="4392488"/>
          </a:xfrm>
        </p:spPr>
        <p:txBody>
          <a:bodyPr>
            <a:normAutofit fontScale="77500" lnSpcReduction="20000"/>
          </a:bodyPr>
          <a:lstStyle/>
          <a:p>
            <a:pPr lvl="0" fontAlgn="base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педагогической технологии важно четкое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конечной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очно определенная цель,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разработать методы контроля и ее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и переходить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педагогическим экспортам в поиске приемлемого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варианта;  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отличие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поурочных разработок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проект образовательного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роектирование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 ведет к стабильности успехов обучающихся.  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r>
              <a:rPr lang="ru-R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педагогической технологии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системный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подход, объединяющий четкую научную концепцию, планируемые образовательные цели, содержание, методы и средства обучения в единую взаимосвязанную структуру, которая гарантирует достижение заранее заданного практического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результата.</a:t>
            </a:r>
          </a:p>
          <a:p>
            <a:pPr lvl="0" fontAlgn="base"/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ПЕДАГОГИЧЕСКОЙ ТЕХНОЛОГИИ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26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3777283"/>
          </a:xfrm>
        </p:spPr>
        <p:txBody>
          <a:bodyPr>
            <a:normAutofit lnSpcReduction="10000"/>
          </a:bodyPr>
          <a:lstStyle/>
          <a:p>
            <a:pPr>
              <a:buClr>
                <a:srgbClr val="31B6FD"/>
              </a:buClr>
            </a:pPr>
            <a:r>
              <a:rPr lang="ru-RU" sz="3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преобразования</a:t>
            </a:r>
          </a:p>
          <a:p>
            <a:pPr>
              <a:buClr>
                <a:srgbClr val="31B6FD"/>
              </a:buClr>
            </a:pPr>
            <a:r>
              <a:rPr lang="ru-RU" sz="3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Новое педагогическое мышление </a:t>
            </a:r>
          </a:p>
          <a:p>
            <a:pPr>
              <a:buClr>
                <a:srgbClr val="31B6FD"/>
              </a:buClr>
            </a:pPr>
            <a:r>
              <a:rPr lang="ru-RU" sz="3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наук: </a:t>
            </a:r>
            <a:r>
              <a:rPr lang="ru-RU" sz="3000" dirty="0" smtClean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</a:t>
            </a:r>
            <a:r>
              <a:rPr lang="ru-RU" sz="3000" dirty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психология, общественные </a:t>
            </a:r>
            <a:r>
              <a:rPr lang="ru-RU" sz="3000" dirty="0" smtClean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3000" dirty="0">
              <a:solidFill>
                <a:srgbClr val="073E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31B6FD"/>
              </a:buClr>
            </a:pPr>
            <a:r>
              <a:rPr lang="ru-RU" sz="3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Передовой педагогический 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опыт: </a:t>
            </a:r>
            <a:r>
              <a:rPr lang="ru-RU" sz="3000" dirty="0" smtClean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отечественный</a:t>
            </a:r>
            <a:r>
              <a:rPr lang="ru-RU" sz="3000" dirty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зарубежный, опыт </a:t>
            </a:r>
            <a:r>
              <a:rPr lang="ru-RU" sz="3000" dirty="0" smtClean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прошлого</a:t>
            </a:r>
            <a:endParaRPr lang="ru-RU" sz="3000" dirty="0">
              <a:solidFill>
                <a:srgbClr val="073E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31B6FD"/>
              </a:buClr>
            </a:pPr>
            <a:r>
              <a:rPr lang="ru-RU" sz="3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Народная педагогика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СОВРЕМЕННЫХ </a:t>
            </a:r>
            <a:br>
              <a:rPr lang="ru-RU" sz="3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ТЕХНОЛОГИЙ:</a:t>
            </a:r>
            <a:endParaRPr lang="ru-RU" sz="3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256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8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816544"/>
            <a:ext cx="7740848" cy="4535107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Концептуальная основа</a:t>
            </a:r>
          </a:p>
          <a:p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Содержательная часть обучения: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обучения(общие и конкретные)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учебного материала</a:t>
            </a:r>
          </a:p>
          <a:p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Процессуальная часть (технологический процесс):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Организация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процесса (ОП)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формы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деятельности обучающихся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формы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преподавателя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обучающихся и преподавателя по управлению ОП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3103" y="311593"/>
            <a:ext cx="8229600" cy="125272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СТРУКТУРА ПЕДАГОГИЧЕСКОЙ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400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76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47133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Концептуальность: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концепция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Психологическое, дидактическое, социальное обоснование достижения целей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Системность: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Управляемость: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Диагностическое целеполагание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ОП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Поэтапная диагностика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результатов (варьирование средств и методов обучения)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Эффективность: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обучения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Оптимальность затрат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требований ФГОС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Воспроизводимость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применения в других образовательных учреждениях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КРИТЕРИИ ПЕДАГОГИЧЕСКОЙ ТЕХНОЛОГИИ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392" y="5867808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89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060848"/>
            <a:ext cx="7876397" cy="40653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 ОП </a:t>
            </a:r>
            <a:r>
              <a:rPr lang="ru-RU" sz="1800" b="1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пределяет дидактическое назначение ПТ: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нового материала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умений и навыков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Обобщение,  систематизация  и углубление знания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ЗУН</a:t>
            </a:r>
          </a:p>
          <a:p>
            <a:pPr marL="0" indent="0">
              <a:buNone/>
            </a:pP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типы ОП: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Продуктивный (творческое мышление, поиск, самостоятельность)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Личностный (формирующий индивидуальность)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Сущностно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-репродуктивный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(формирование умений)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Формально-репродуктивный (приобретение знаний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18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обучения: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Диалогический ( наиболее эффективный и результативный метод)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Объяснительно-иллюстративный</a:t>
            </a:r>
          </a:p>
          <a:p>
            <a:pPr marL="0" indent="0">
              <a:buNone/>
            </a:pP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ОСНОВНЫЕ ТИПЫ ОБРАЗОВАТЕЛЬНОГО ПРОЦЕССА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00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5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22413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КЛАССИФИКАЦИЯ ПЕДАГОГИЧЕСКОЙ ТЕХНОЛОГИИ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190526"/>
              </p:ext>
            </p:extLst>
          </p:nvPr>
        </p:nvGraphicFramePr>
        <p:xfrm>
          <a:off x="89756" y="1645920"/>
          <a:ext cx="8964488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0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3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942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600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 уровню применения:</a:t>
                      </a:r>
                    </a:p>
                    <a:p>
                      <a:pP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Общепедагогические</a:t>
                      </a:r>
                    </a:p>
                    <a:p>
                      <a:pP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Частнопредметные</a:t>
                      </a: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Локальные и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узкометодические</a:t>
                      </a: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buFont typeface="Wingdings" panose="05000000000000000000" pitchFamily="2" charset="2"/>
                        <a:buNone/>
                      </a:pPr>
                      <a:r>
                        <a:rPr lang="ru-RU" sz="1600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 концепции усвоения:</a:t>
                      </a:r>
                    </a:p>
                    <a:p>
                      <a:pP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Ассоциативно-рефлекторные</a:t>
                      </a:r>
                    </a:p>
                    <a:p>
                      <a:pP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Развивающие</a:t>
                      </a:r>
                    </a:p>
                    <a:p>
                      <a:pPr>
                        <a:buFont typeface="Wingdings" panose="05000000000000000000" pitchFamily="2" charset="2"/>
                        <a:buNone/>
                      </a:pPr>
                      <a:r>
                        <a:rPr lang="ru-RU" sz="1600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По организационным формам: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Классно-урочные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или альтернативные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или групповые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Коллективные способы обучения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Дифференцированное обучение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По подходу к обучающемуся: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Личностно-ориентированные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сотрудничества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Авторитарные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 smtClean="0"/>
                    </a:p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По преобладающему методу: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Продуктивные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Репродуктивные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Объяснительно-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иллюстративные</a:t>
                      </a: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Диалогические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Развивающее обучение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Игровые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Проблемно-поисковые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(компьютерные)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600" u="sng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По категории обучающихся: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Массовая технология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Компенсирующие технологии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работы с трудными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детьми</a:t>
                      </a: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работы с одаренными 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детьми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6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969" y="5956936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98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12960"/>
              </p:ext>
            </p:extLst>
          </p:nvPr>
        </p:nvGraphicFramePr>
        <p:xfrm>
          <a:off x="179512" y="1700808"/>
          <a:ext cx="8755482" cy="46862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77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7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679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40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6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Совокупность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приемов, способов и форм обучения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приемов, способов и форм обучения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40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Ориентация в основном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результат обучения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Ориентация в основном на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 обучения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6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Индивидуализированная совокупность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приемов и способов обучения (передача профессионального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опыта затруднена)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индивидуализированная система  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способов и форм обучения (с возможностью передачи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передачи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расширения профессионального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опыта преподавателя)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86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Доминирование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специфики предмета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акцент на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качественное своеобразие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учебной информации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Доминирование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универсальных связей 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предметов, акцент на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целостно-мировоззренческие структуры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 системы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86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Преобладание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образовательно-дидактического измерения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учебной информации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Реализация движения знания от его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научно-исследовательского генезиса к образовательной экспликации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ПЕДАГОГИЧЕСКОЙ ТЕХНОЛОГИИ ОТ МЕТОДИКИ: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29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10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7812648"/>
              </p:ext>
            </p:extLst>
          </p:nvPr>
        </p:nvGraphicFramePr>
        <p:xfrm>
          <a:off x="251520" y="1182221"/>
          <a:ext cx="8892480" cy="534961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8892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7364">
                <a:tc>
                  <a:txBody>
                    <a:bodyPr/>
                    <a:lstStyle/>
                    <a:p>
                      <a:pPr marL="27940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развивающее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обучение; 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27940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коллективная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обучения (КСО);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27940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 исследовательских задач (ТРИЗ); 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исследовательские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проектные методы; 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модульного и </a:t>
                      </a:r>
                      <a:r>
                        <a:rPr lang="ru-RU" sz="2000" u="non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блочно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-модульного обучения; 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«дебаты»;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 критического мышления; 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лекционно-семинарская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обучения;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5710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использования в обучении игровых методов: ролевых, деловых и других видов обучающих игр; 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сотрудничестве;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информационно-коммуникационные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технологии;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здоровьесберегающие</a:t>
                      </a: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технологии;  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</a:t>
                      </a:r>
                      <a:r>
                        <a:rPr lang="ru-RU" sz="200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инновационной оценки «портфолио»; </a:t>
                      </a:r>
                      <a:endParaRPr lang="ru-RU" sz="2000" u="none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7364">
                <a:tc>
                  <a:txBody>
                    <a:bodyPr/>
                    <a:lstStyle/>
                    <a:p>
                      <a:pPr marL="328930" marR="6985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интерактивного</a:t>
                      </a:r>
                      <a:r>
                        <a:rPr lang="ru-RU" sz="2000" u="non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дистанционного </a:t>
                      </a:r>
                      <a:r>
                        <a:rPr lang="ru-RU" sz="2000" u="non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обучения и др.</a:t>
                      </a:r>
                      <a:endParaRPr lang="ru-RU" sz="2000" u="non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7614" marR="69851" marT="30977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74918"/>
            <a:ext cx="8669480" cy="109160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ПЕДАГОГИЧЕСКИХ ТЕХНОЛОГИЙ: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6258" y="6053258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35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обучение: развитие навыков решения реальных производственных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интегрированного обучения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гровые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технологии: моделирование профессиональных ситуаций (деловые игры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ИКТ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цифровые инструменты: использование интерактивных и виртуальных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тренажеров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модульное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обучение: разделение материала на самостоятельные функциональные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блоки;</a:t>
            </a:r>
          </a:p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-технология;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ейс-технология;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мастерских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доровьесберегающие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технологии; 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проблемного обучения и др.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12584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ТЕХНОЛОГИИ: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400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4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789926"/>
              </p:ext>
            </p:extLst>
          </p:nvPr>
        </p:nvGraphicFramePr>
        <p:xfrm>
          <a:off x="251520" y="1340768"/>
          <a:ext cx="8640960" cy="50249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295">
                <a:tc>
                  <a:txBody>
                    <a:bodyPr/>
                    <a:lstStyle/>
                    <a:p>
                      <a:pPr marR="6985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технологии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tc>
                  <a:txBody>
                    <a:bodyPr/>
                    <a:lstStyle/>
                    <a:p>
                      <a:pPr marR="6985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Достигаемые результаты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34">
                <a:tc>
                  <a:txBody>
                    <a:bodyPr/>
                    <a:lstStyle/>
                    <a:p>
                      <a:pPr marR="6985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Проблемное обучение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tc>
                  <a:txBody>
                    <a:bodyPr/>
                    <a:lstStyle/>
                    <a:p>
                      <a:pPr marR="6985" indent="-63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  в учебной деятельности проблемных ситуаций  и организация активной самостоятельной деятельности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обучающихся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 их разрешению, в результате чего происходит формирование общих и профессиональных компетенций, творческое овладение знаниями, умениями,  развиваются мыслительные способности.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0143">
                <a:tc>
                  <a:txBody>
                    <a:bodyPr/>
                    <a:lstStyle/>
                    <a:p>
                      <a:pPr marR="6985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Разноуровневое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обучение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tc>
                  <a:txBody>
                    <a:bodyPr/>
                    <a:lstStyle/>
                    <a:p>
                      <a:pPr marR="34925" indent="-63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преподавателя  появляется возможность помогать слабому, уделять внимание сильному, реализуется желание сильных обучающихся быстрее и глубже продвигаться в образовании. Сильные - утверждаются в своих способностях, слабые - получают возможность испытывать учебный успех, повышается уровень мотивации познания и овладения профессией.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767">
                <a:tc>
                  <a:txBody>
                    <a:bodyPr/>
                    <a:lstStyle/>
                    <a:p>
                      <a:pPr marR="6985" indent="-6350" algn="just">
                        <a:lnSpc>
                          <a:spcPct val="100000"/>
                        </a:lnSpc>
                        <a:spcAft>
                          <a:spcPts val="215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Проектные методы </a:t>
                      </a:r>
                    </a:p>
                    <a:p>
                      <a:pPr marR="6985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обучения 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tc>
                  <a:txBody>
                    <a:bodyPr/>
                    <a:lstStyle/>
                    <a:p>
                      <a:pPr marR="35560" indent="-63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по данной методике дает возможность развивать индивидуальные творческие способности обучающихся, более осознанно подходить к профессиональному и социальному самоопределению.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684">
                <a:tc>
                  <a:txBody>
                    <a:bodyPr/>
                    <a:lstStyle/>
                    <a:p>
                      <a:pPr marR="6985" indent="-63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Исследовательские методы в обучении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328" marR="5311" marT="21623" marB="0"/>
                </a:tc>
                <a:tc>
                  <a:txBody>
                    <a:bodyPr/>
                    <a:lstStyle/>
                    <a:p>
                      <a:pPr marR="37465" indent="-63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Дает возможность обучающимся самостоятельно пополнять свои знания, глубоко вникать в изучаемую проблему и предполагать пути ее решения, что важно при формировании мировоззрения. Это важно для определения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индивидуальной траектории развития каждого студента.</a:t>
                      </a:r>
                    </a:p>
                  </a:txBody>
                  <a:tcPr marL="1328" marR="5311" marT="2162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3061">
                <a:tc>
                  <a:txBody>
                    <a:bodyPr/>
                    <a:lstStyle/>
                    <a:p>
                      <a:pPr marR="6985" indent="-6350" algn="l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Лекционно-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семинарскозачетная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система </a:t>
                      </a:r>
                    </a:p>
                    <a:p>
                      <a:pPr marR="6985" indent="-63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</a:p>
                    <a:p>
                      <a:pPr marR="6985" indent="-63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</a:p>
                  </a:txBody>
                  <a:tcPr marL="4445" marR="17780" marT="72390" marB="0"/>
                </a:tc>
                <a:tc>
                  <a:txBody>
                    <a:bodyPr/>
                    <a:lstStyle/>
                    <a:p>
                      <a:pPr marR="3810" indent="-63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Помогает обучающимся подготовиться к обучению в ВУЗах. Дает возможность сконцентрировать материал в блоки и преподносить его как единое целое, а контроль проводить по предварительной подготовке. </a:t>
                      </a:r>
                    </a:p>
                  </a:txBody>
                  <a:tcPr marL="4445" marR="17780" marT="7239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15212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6. ХАРАКТЕРИСТИКА РЕЗУЛЬТАТОВ ПРИМЕНЕНИЯ </a:t>
            </a:r>
            <a:b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ПЕДАГОГИЧЕСКИХ ТЕХНОЛОГИЙ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220" y="6053258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02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844824"/>
            <a:ext cx="8712968" cy="4608512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повышают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обучения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в техникуме,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содержательно и методически обогащают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, способствуют более эффективному освоению профессиональных и общих компетенций, достижению нового качества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бразовательные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позволяют повысить интерес обучающихся к образовательной деятельности, предусматривают разные формы подачи и усвоения программного материала, заключают в себе большой образовательный, развивающий и воспитательный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лагодаря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 технологиям, закладываются основы для успешной адаптации и самореализации в дальнейшей жизни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техникума.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6248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ПРЕИМУЩЕСТВА ПРИМЕНЕНИЯ СОВРЕМЕННЫХ ПЕДАГОГИЧЕСКИХ ТЕХНОЛОГИЙ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378" y="5949280"/>
            <a:ext cx="804742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63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640960" cy="6408712"/>
          </a:xfrm>
        </p:spPr>
      </p:pic>
    </p:spTree>
    <p:extLst>
      <p:ext uri="{BB962C8B-B14F-4D97-AF65-F5344CB8AC3E}">
        <p14:creationId xmlns:p14="http://schemas.microsoft.com/office/powerpoint/2010/main" val="364284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452</TotalTime>
  <Words>1193</Words>
  <Application>Microsoft Office PowerPoint</Application>
  <PresentationFormat>Экран (4:3)</PresentationFormat>
  <Paragraphs>195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Calibri</vt:lpstr>
      <vt:lpstr>Candara</vt:lpstr>
      <vt:lpstr>Symbol</vt:lpstr>
      <vt:lpstr>Times New Roman</vt:lpstr>
      <vt:lpstr>Wingdings</vt:lpstr>
      <vt:lpstr>Волна</vt:lpstr>
      <vt:lpstr>Презентация PowerPoint</vt:lpstr>
      <vt:lpstr>  ПЕДАГОГИЧЕСКИЕ ТЕХНОЛОГИИ  В ТЕХНИКУМЕ  </vt:lpstr>
      <vt:lpstr>ОСНОВНЫЕ ПОНЯТИЯ:</vt:lpstr>
      <vt:lpstr>1. ЧТО ТАКОЕ ПЕДАГОГИЧЕСКАЯ ТЕХНОЛОГИЯ? </vt:lpstr>
      <vt:lpstr>   ОСНОВА ПЕДАГОГИЧЕСКОЙ ТЕХНОЛОГИИ   </vt:lpstr>
      <vt:lpstr>ИСТОЧНИКИ СОВРЕМЕННЫХ  ПЕДАГОГИЧЕСКИХ ТЕХНОЛОГИЙ:</vt:lpstr>
      <vt:lpstr> 2. СТРУКТУРА ПЕДАГОГИЧЕСКОЙ ТЕХНОЛОГИИ</vt:lpstr>
      <vt:lpstr>3. КРИТЕРИИ ПЕДАГОГИЧЕСКОЙ ТЕХНОЛОГИИ</vt:lpstr>
      <vt:lpstr> 4. ОСНОВНЫЕ ТИПЫ ОБРАЗОВАТЕЛЬНОГО ПРОЦЕССА </vt:lpstr>
      <vt:lpstr>5. КЛАССИФИКАЦИЯ ПЕДАГОГИЧЕСКОЙ ТЕХНОЛОГИИ</vt:lpstr>
      <vt:lpstr>ОТЛИЧИЕ ПЕДАГОГИЧЕСКОЙ ТЕХНОЛОГИИ ОТ МЕТОДИКИ:</vt:lpstr>
      <vt:lpstr>ПЕРЕЧЕНЬ ПЕДАГОГИЧЕСКИХ ТЕХНОЛОГИЙ:</vt:lpstr>
      <vt:lpstr> АКТУАЛЬНЫЕ ПЕДАГОГИЧЕСКИЕ ТЕХНОЛОГИИ: </vt:lpstr>
      <vt:lpstr> 6. ХАРАКТЕРИСТИКА РЕЗУЛЬТАТОВ ПРИМЕНЕНИЯ                      ПЕДАГОГИЧЕСКИХ ТЕХНОЛОГИЙ</vt:lpstr>
      <vt:lpstr>7. ПРЕИМУЩЕСТВА ПРИМЕНЕНИЯ СОВРЕМЕННЫХ ПЕДАГОГИЧЕСКИХ ТЕХНОЛОГИЙ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«ПЕДАГОГИЧЕСКИЕ  ТЕХНОЛОГИИ   В СПО»</dc:title>
  <dc:creator>User</dc:creator>
  <cp:lastModifiedBy>metodist</cp:lastModifiedBy>
  <cp:revision>51</cp:revision>
  <dcterms:created xsi:type="dcterms:W3CDTF">2020-11-08T10:03:21Z</dcterms:created>
  <dcterms:modified xsi:type="dcterms:W3CDTF">2026-08-12T11:58:16Z</dcterms:modified>
</cp:coreProperties>
</file>